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1" r:id="rId2"/>
    <p:sldId id="279" r:id="rId3"/>
    <p:sldId id="286" r:id="rId4"/>
    <p:sldId id="27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  <a:srgbClr val="66CCFF"/>
    <a:srgbClr val="3366FF"/>
    <a:srgbClr val="FFFF00"/>
    <a:srgbClr val="FFFF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0" autoAdjust="0"/>
    <p:restoredTop sz="94660"/>
  </p:normalViewPr>
  <p:slideViewPr>
    <p:cSldViewPr>
      <p:cViewPr varScale="1">
        <p:scale>
          <a:sx n="87" d="100"/>
          <a:sy n="87" d="100"/>
        </p:scale>
        <p:origin x="9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CA45A-6F85-4DB3-977A-50EF71AE1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4A0B6-9227-470C-9127-B66C1C048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36DBF-0BF9-4E76-83D2-CF36D8D24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228600"/>
            <a:ext cx="77724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5D64-4DC8-4DCF-AED2-8AA386761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2D6AE-01BB-4F5B-BC9A-1648C042C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255DA-1DA0-4CE8-A262-A8AB2D316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2BF61-828D-4111-B683-6FE67454F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1C31B-5C54-4398-92AA-65272A1E9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A1AAA-553D-4FD3-B1E7-095D17251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232F7-A747-49BB-A791-006B5ABF4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8F9D9-4537-4E9B-83FF-DC9EF2680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07210-BAD3-4A7A-81DD-AB95CBF94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E2C8B899-CFD9-48D7-8FF9-35A9D4DC3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What is Chromatography?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447800" y="1587500"/>
            <a:ext cx="6248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Comic Sans MS" pitchFamily="66" charset="0"/>
              </a:rPr>
              <a:t>Chromatography is a technique for separating mixtures into their components in order to analyze, identify, purify, and/or quantify the mixture or components.</a:t>
            </a:r>
          </a:p>
        </p:txBody>
      </p:sp>
      <p:sp>
        <p:nvSpPr>
          <p:cNvPr id="3076" name="Oval 7"/>
          <p:cNvSpPr>
            <a:spLocks noChangeArrowheads="1"/>
          </p:cNvSpPr>
          <p:nvPr/>
        </p:nvSpPr>
        <p:spPr bwMode="auto">
          <a:xfrm>
            <a:off x="1371600" y="4800600"/>
            <a:ext cx="7620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Oval 8"/>
          <p:cNvSpPr>
            <a:spLocks noChangeArrowheads="1"/>
          </p:cNvSpPr>
          <p:nvPr/>
        </p:nvSpPr>
        <p:spPr bwMode="auto">
          <a:xfrm>
            <a:off x="1600200" y="4343400"/>
            <a:ext cx="7620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Oval 9"/>
          <p:cNvSpPr>
            <a:spLocks noChangeArrowheads="1"/>
          </p:cNvSpPr>
          <p:nvPr/>
        </p:nvSpPr>
        <p:spPr bwMode="auto">
          <a:xfrm>
            <a:off x="990600" y="4343400"/>
            <a:ext cx="7620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Oval 10"/>
          <p:cNvSpPr>
            <a:spLocks noChangeArrowheads="1"/>
          </p:cNvSpPr>
          <p:nvPr/>
        </p:nvSpPr>
        <p:spPr bwMode="auto">
          <a:xfrm>
            <a:off x="1600200" y="52578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11"/>
          <p:cNvSpPr>
            <a:spLocks noChangeArrowheads="1"/>
          </p:cNvSpPr>
          <p:nvPr/>
        </p:nvSpPr>
        <p:spPr bwMode="auto">
          <a:xfrm>
            <a:off x="1295400" y="4572000"/>
            <a:ext cx="152400" cy="2286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1676400" y="5029200"/>
            <a:ext cx="152400" cy="2286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Oval 13"/>
          <p:cNvSpPr>
            <a:spLocks noChangeArrowheads="1"/>
          </p:cNvSpPr>
          <p:nvPr/>
        </p:nvSpPr>
        <p:spPr bwMode="auto">
          <a:xfrm>
            <a:off x="1524000" y="4724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4"/>
          <p:cNvSpPr>
            <a:spLocks noChangeArrowheads="1"/>
          </p:cNvSpPr>
          <p:nvPr/>
        </p:nvSpPr>
        <p:spPr bwMode="auto">
          <a:xfrm>
            <a:off x="1905000" y="4572000"/>
            <a:ext cx="152400" cy="2286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Oval 15"/>
          <p:cNvSpPr>
            <a:spLocks noChangeArrowheads="1"/>
          </p:cNvSpPr>
          <p:nvPr/>
        </p:nvSpPr>
        <p:spPr bwMode="auto">
          <a:xfrm>
            <a:off x="2057400" y="48006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Oval 16"/>
          <p:cNvSpPr>
            <a:spLocks noChangeArrowheads="1"/>
          </p:cNvSpPr>
          <p:nvPr/>
        </p:nvSpPr>
        <p:spPr bwMode="auto">
          <a:xfrm>
            <a:off x="19050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Oval 17"/>
          <p:cNvSpPr>
            <a:spLocks noChangeArrowheads="1"/>
          </p:cNvSpPr>
          <p:nvPr/>
        </p:nvSpPr>
        <p:spPr bwMode="auto">
          <a:xfrm>
            <a:off x="15240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Oval 6"/>
          <p:cNvSpPr>
            <a:spLocks noChangeArrowheads="1"/>
          </p:cNvSpPr>
          <p:nvPr/>
        </p:nvSpPr>
        <p:spPr bwMode="auto">
          <a:xfrm>
            <a:off x="1143000" y="4953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Oval 18"/>
          <p:cNvSpPr>
            <a:spLocks noChangeArrowheads="1"/>
          </p:cNvSpPr>
          <p:nvPr/>
        </p:nvSpPr>
        <p:spPr bwMode="auto">
          <a:xfrm>
            <a:off x="4419600" y="4038600"/>
            <a:ext cx="7620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Oval 19"/>
          <p:cNvSpPr>
            <a:spLocks noChangeArrowheads="1"/>
          </p:cNvSpPr>
          <p:nvPr/>
        </p:nvSpPr>
        <p:spPr bwMode="auto">
          <a:xfrm>
            <a:off x="3886200" y="4038600"/>
            <a:ext cx="7620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Oval 20"/>
          <p:cNvSpPr>
            <a:spLocks noChangeArrowheads="1"/>
          </p:cNvSpPr>
          <p:nvPr/>
        </p:nvSpPr>
        <p:spPr bwMode="auto">
          <a:xfrm>
            <a:off x="4191000" y="4191000"/>
            <a:ext cx="7620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Oval 21"/>
          <p:cNvSpPr>
            <a:spLocks noChangeArrowheads="1"/>
          </p:cNvSpPr>
          <p:nvPr/>
        </p:nvSpPr>
        <p:spPr bwMode="auto">
          <a:xfrm>
            <a:off x="5181600" y="51816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2"/>
          <p:cNvSpPr>
            <a:spLocks noChangeArrowheads="1"/>
          </p:cNvSpPr>
          <p:nvPr/>
        </p:nvSpPr>
        <p:spPr bwMode="auto">
          <a:xfrm>
            <a:off x="4572000" y="5257800"/>
            <a:ext cx="152400" cy="2286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3"/>
          <p:cNvSpPr>
            <a:spLocks noChangeArrowheads="1"/>
          </p:cNvSpPr>
          <p:nvPr/>
        </p:nvSpPr>
        <p:spPr bwMode="auto">
          <a:xfrm>
            <a:off x="4267200" y="5257800"/>
            <a:ext cx="152400" cy="2286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Oval 24"/>
          <p:cNvSpPr>
            <a:spLocks noChangeArrowheads="1"/>
          </p:cNvSpPr>
          <p:nvPr/>
        </p:nvSpPr>
        <p:spPr bwMode="auto">
          <a:xfrm>
            <a:off x="5257800" y="48768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Rectangle 25"/>
          <p:cNvSpPr>
            <a:spLocks noChangeArrowheads="1"/>
          </p:cNvSpPr>
          <p:nvPr/>
        </p:nvSpPr>
        <p:spPr bwMode="auto">
          <a:xfrm>
            <a:off x="4419600" y="5334000"/>
            <a:ext cx="152400" cy="2286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Oval 26"/>
          <p:cNvSpPr>
            <a:spLocks noChangeArrowheads="1"/>
          </p:cNvSpPr>
          <p:nvPr/>
        </p:nvSpPr>
        <p:spPr bwMode="auto">
          <a:xfrm>
            <a:off x="5029200" y="5029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Oval 27"/>
          <p:cNvSpPr>
            <a:spLocks noChangeArrowheads="1"/>
          </p:cNvSpPr>
          <p:nvPr/>
        </p:nvSpPr>
        <p:spPr bwMode="auto">
          <a:xfrm>
            <a:off x="3886200" y="518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Oval 28"/>
          <p:cNvSpPr>
            <a:spLocks noChangeArrowheads="1"/>
          </p:cNvSpPr>
          <p:nvPr/>
        </p:nvSpPr>
        <p:spPr bwMode="auto">
          <a:xfrm>
            <a:off x="3962400" y="525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9" name="Oval 29"/>
          <p:cNvSpPr>
            <a:spLocks noChangeArrowheads="1"/>
          </p:cNvSpPr>
          <p:nvPr/>
        </p:nvSpPr>
        <p:spPr bwMode="auto">
          <a:xfrm>
            <a:off x="5410200" y="5029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Line 30"/>
          <p:cNvSpPr>
            <a:spLocks noChangeShapeType="1"/>
          </p:cNvSpPr>
          <p:nvPr/>
        </p:nvSpPr>
        <p:spPr bwMode="auto">
          <a:xfrm>
            <a:off x="2590800" y="49530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1" name="Text Box 31"/>
          <p:cNvSpPr txBox="1">
            <a:spLocks noChangeArrowheads="1"/>
          </p:cNvSpPr>
          <p:nvPr/>
        </p:nvSpPr>
        <p:spPr bwMode="auto">
          <a:xfrm>
            <a:off x="2590800" y="4572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Separate</a:t>
            </a:r>
          </a:p>
        </p:txBody>
      </p:sp>
      <p:sp>
        <p:nvSpPr>
          <p:cNvPr id="3102" name="Line 32"/>
          <p:cNvSpPr>
            <a:spLocks noChangeShapeType="1"/>
          </p:cNvSpPr>
          <p:nvPr/>
        </p:nvSpPr>
        <p:spPr bwMode="auto">
          <a:xfrm>
            <a:off x="6019800" y="50292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3" name="Text Box 33"/>
          <p:cNvSpPr txBox="1">
            <a:spLocks noChangeArrowheads="1"/>
          </p:cNvSpPr>
          <p:nvPr/>
        </p:nvSpPr>
        <p:spPr bwMode="auto">
          <a:xfrm>
            <a:off x="7162800" y="4191000"/>
            <a:ext cx="1371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 Analyze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 Identify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 Purify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 Quantify</a:t>
            </a:r>
          </a:p>
        </p:txBody>
      </p:sp>
      <p:sp>
        <p:nvSpPr>
          <p:cNvPr id="3104" name="Text Box 34"/>
          <p:cNvSpPr txBox="1">
            <a:spLocks noChangeArrowheads="1"/>
          </p:cNvSpPr>
          <p:nvPr/>
        </p:nvSpPr>
        <p:spPr bwMode="auto">
          <a:xfrm>
            <a:off x="3962400" y="5715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Components</a:t>
            </a:r>
          </a:p>
        </p:txBody>
      </p:sp>
      <p:sp>
        <p:nvSpPr>
          <p:cNvPr id="3105" name="Text Box 35"/>
          <p:cNvSpPr txBox="1">
            <a:spLocks noChangeArrowheads="1"/>
          </p:cNvSpPr>
          <p:nvPr/>
        </p:nvSpPr>
        <p:spPr bwMode="auto">
          <a:xfrm>
            <a:off x="1219200" y="5715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Mixture</a:t>
            </a:r>
          </a:p>
        </p:txBody>
      </p:sp>
      <p:sp>
        <p:nvSpPr>
          <p:cNvPr id="3106" name="Rectangle 36"/>
          <p:cNvSpPr>
            <a:spLocks noChangeArrowheads="1"/>
          </p:cNvSpPr>
          <p:nvPr/>
        </p:nvSpPr>
        <p:spPr bwMode="auto">
          <a:xfrm>
            <a:off x="533400" y="3733800"/>
            <a:ext cx="8077200" cy="25908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Uses for Chromatography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219200" y="1905000"/>
            <a:ext cx="6629400" cy="42751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Chromatography is used by scientists to:</a:t>
            </a:r>
          </a:p>
          <a:p>
            <a:pPr>
              <a:spcBef>
                <a:spcPct val="50000"/>
              </a:spcBef>
            </a:pPr>
            <a:endParaRPr lang="en-US" sz="8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0" dirty="0">
                <a:latin typeface="Comic Sans MS" pitchFamily="66" charset="0"/>
              </a:rPr>
              <a:t>  </a:t>
            </a:r>
            <a:r>
              <a:rPr lang="en-US" sz="2200" b="0" u="sng" dirty="0">
                <a:latin typeface="Comic Sans MS" pitchFamily="66" charset="0"/>
              </a:rPr>
              <a:t>Analyze</a:t>
            </a:r>
            <a:r>
              <a:rPr lang="en-US" sz="2200" b="0" dirty="0">
                <a:latin typeface="Comic Sans MS" pitchFamily="66" charset="0"/>
              </a:rPr>
              <a:t> – </a:t>
            </a:r>
            <a:r>
              <a:rPr lang="en-US" sz="2000" b="0" dirty="0">
                <a:latin typeface="Comic Sans MS" pitchFamily="66" charset="0"/>
              </a:rPr>
              <a:t>examine a mixture, its components, 	and their relations to one another</a:t>
            </a:r>
            <a:endParaRPr lang="en-US" sz="2200" b="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b="0" dirty="0">
                <a:latin typeface="Comic Sans MS" pitchFamily="66" charset="0"/>
              </a:rPr>
              <a:t>  </a:t>
            </a:r>
            <a:r>
              <a:rPr lang="en-US" sz="2200" b="0" u="sng" dirty="0">
                <a:latin typeface="Comic Sans MS" pitchFamily="66" charset="0"/>
              </a:rPr>
              <a:t>Identify</a:t>
            </a:r>
            <a:r>
              <a:rPr lang="en-US" sz="2200" b="0" dirty="0">
                <a:latin typeface="Comic Sans MS" pitchFamily="66" charset="0"/>
              </a:rPr>
              <a:t> – </a:t>
            </a:r>
            <a:r>
              <a:rPr lang="en-US" sz="2000" b="0" dirty="0">
                <a:latin typeface="Comic Sans MS" pitchFamily="66" charset="0"/>
              </a:rPr>
              <a:t>determine the identity of a mixture or 	components based on known components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b="0" dirty="0">
                <a:latin typeface="Comic Sans MS" pitchFamily="66" charset="0"/>
              </a:rPr>
              <a:t>  </a:t>
            </a:r>
            <a:r>
              <a:rPr lang="en-US" sz="2200" b="0" u="sng" dirty="0">
                <a:latin typeface="Comic Sans MS" pitchFamily="66" charset="0"/>
              </a:rPr>
              <a:t>Purify</a:t>
            </a:r>
            <a:r>
              <a:rPr lang="en-US" sz="2200" b="0" dirty="0">
                <a:latin typeface="Comic Sans MS" pitchFamily="66" charset="0"/>
              </a:rPr>
              <a:t> – </a:t>
            </a:r>
            <a:r>
              <a:rPr lang="en-US" sz="2000" b="0" dirty="0">
                <a:latin typeface="Comic Sans MS" pitchFamily="66" charset="0"/>
              </a:rPr>
              <a:t>separate components in order to isolate 	one of interest for further study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b="0">
                <a:latin typeface="Comic Sans MS" pitchFamily="66" charset="0"/>
              </a:rPr>
              <a:t>  </a:t>
            </a:r>
            <a:r>
              <a:rPr lang="en-US" sz="2200" b="0" u="sng">
                <a:latin typeface="Comic Sans MS" pitchFamily="66" charset="0"/>
              </a:rPr>
              <a:t>Quantify</a:t>
            </a:r>
            <a:r>
              <a:rPr lang="en-US" sz="2200" b="0">
                <a:latin typeface="Comic Sans MS" pitchFamily="66" charset="0"/>
              </a:rPr>
              <a:t> –</a:t>
            </a:r>
            <a:r>
              <a:rPr lang="en-US" b="0">
                <a:latin typeface="Comic Sans MS" pitchFamily="66" charset="0"/>
              </a:rPr>
              <a:t> </a:t>
            </a:r>
            <a:r>
              <a:rPr lang="en-US" sz="2000" b="0">
                <a:latin typeface="Comic Sans MS" pitchFamily="66" charset="0"/>
              </a:rPr>
              <a:t>determine the amount of </a:t>
            </a:r>
            <a:r>
              <a:rPr lang="en-US" sz="2000" b="0" smtClean="0">
                <a:latin typeface="Comic Sans MS" pitchFamily="66" charset="0"/>
              </a:rPr>
              <a:t>the </a:t>
            </a:r>
            <a:r>
              <a:rPr lang="en-US" sz="2000" b="0">
                <a:latin typeface="Comic Sans MS" pitchFamily="66" charset="0"/>
              </a:rPr>
              <a:t>mixture 	and/or the components present in the sample</a:t>
            </a:r>
          </a:p>
          <a:p>
            <a:pPr>
              <a:spcBef>
                <a:spcPct val="50000"/>
              </a:spcBef>
            </a:pPr>
            <a:endParaRPr lang="en-US" sz="1200" b="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Uses for Chromatography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238250" y="1524000"/>
            <a:ext cx="6667500" cy="50339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Real-life examples of uses for chromatography:</a:t>
            </a:r>
            <a:endParaRPr lang="en-US" sz="80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0">
                <a:latin typeface="Comic Sans MS" pitchFamily="66" charset="0"/>
              </a:rPr>
              <a:t>  </a:t>
            </a:r>
            <a:r>
              <a:rPr lang="en-US" sz="2200" b="0" u="sng">
                <a:latin typeface="Comic Sans MS" pitchFamily="66" charset="0"/>
              </a:rPr>
              <a:t>Pharmaceutical Company</a:t>
            </a:r>
            <a:r>
              <a:rPr lang="en-US" sz="2200" b="0">
                <a:latin typeface="Comic Sans MS" pitchFamily="66" charset="0"/>
              </a:rPr>
              <a:t> – </a:t>
            </a:r>
            <a:r>
              <a:rPr lang="en-US" sz="2000" b="0">
                <a:latin typeface="Comic Sans MS" pitchFamily="66" charset="0"/>
              </a:rPr>
              <a:t>determine amount of 	each chemical found in new product</a:t>
            </a:r>
            <a:endParaRPr lang="en-US" sz="2200" b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b="0">
                <a:latin typeface="Comic Sans MS" pitchFamily="66" charset="0"/>
              </a:rPr>
              <a:t>  </a:t>
            </a:r>
            <a:r>
              <a:rPr lang="en-US" sz="2200" b="0" u="sng">
                <a:latin typeface="Comic Sans MS" pitchFamily="66" charset="0"/>
              </a:rPr>
              <a:t>Hospital</a:t>
            </a:r>
            <a:r>
              <a:rPr lang="en-US" sz="2200" b="0">
                <a:latin typeface="Comic Sans MS" pitchFamily="66" charset="0"/>
              </a:rPr>
              <a:t> – </a:t>
            </a:r>
            <a:r>
              <a:rPr lang="en-US" sz="2000" b="0">
                <a:latin typeface="Comic Sans MS" pitchFamily="66" charset="0"/>
              </a:rPr>
              <a:t>detect blood or alcohol levels in a 	patient’s blood stream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b="0">
                <a:latin typeface="Comic Sans MS" pitchFamily="66" charset="0"/>
              </a:rPr>
              <a:t>  </a:t>
            </a:r>
            <a:r>
              <a:rPr lang="en-US" sz="2200" b="0" u="sng">
                <a:latin typeface="Comic Sans MS" pitchFamily="66" charset="0"/>
              </a:rPr>
              <a:t>Law Enforcement</a:t>
            </a:r>
            <a:r>
              <a:rPr lang="en-US" sz="2200" b="0">
                <a:latin typeface="Comic Sans MS" pitchFamily="66" charset="0"/>
              </a:rPr>
              <a:t> – </a:t>
            </a:r>
            <a:r>
              <a:rPr lang="en-US" sz="2000" b="0">
                <a:latin typeface="Comic Sans MS" pitchFamily="66" charset="0"/>
              </a:rPr>
              <a:t>to compare a sample found at 	a crime scene to samples from suspects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b="0">
                <a:latin typeface="Comic Sans MS" pitchFamily="66" charset="0"/>
              </a:rPr>
              <a:t>  </a:t>
            </a:r>
            <a:r>
              <a:rPr lang="en-US" sz="2200" b="0" u="sng">
                <a:latin typeface="Comic Sans MS" pitchFamily="66" charset="0"/>
              </a:rPr>
              <a:t>Environmental Agency</a:t>
            </a:r>
            <a:r>
              <a:rPr lang="en-US" sz="2200" b="0">
                <a:latin typeface="Comic Sans MS" pitchFamily="66" charset="0"/>
              </a:rPr>
              <a:t> –</a:t>
            </a:r>
            <a:r>
              <a:rPr lang="en-US" b="0">
                <a:latin typeface="Comic Sans MS" pitchFamily="66" charset="0"/>
              </a:rPr>
              <a:t> </a:t>
            </a:r>
            <a:r>
              <a:rPr lang="en-US" sz="2000" b="0">
                <a:latin typeface="Comic Sans MS" pitchFamily="66" charset="0"/>
              </a:rPr>
              <a:t>determine the level of 	pollutants in the water supply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0">
                <a:latin typeface="Comic Sans MS" pitchFamily="66" charset="0"/>
              </a:rPr>
              <a:t>  </a:t>
            </a:r>
            <a:r>
              <a:rPr lang="en-US" sz="2200" b="0" u="sng">
                <a:latin typeface="Comic Sans MS" pitchFamily="66" charset="0"/>
              </a:rPr>
              <a:t>Manufacturing Plant</a:t>
            </a:r>
            <a:r>
              <a:rPr lang="en-US" b="0">
                <a:latin typeface="Comic Sans MS" pitchFamily="66" charset="0"/>
              </a:rPr>
              <a:t> – </a:t>
            </a:r>
            <a:r>
              <a:rPr lang="en-US" sz="2000" b="0">
                <a:latin typeface="Comic Sans MS" pitchFamily="66" charset="0"/>
              </a:rPr>
              <a:t>to purify a chemical 	needed to make a product </a:t>
            </a:r>
            <a:endParaRPr lang="en-US" sz="1200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62000" y="1524000"/>
            <a:ext cx="7620000" cy="52466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latin typeface="Comic Sans MS" pitchFamily="66" charset="0"/>
              </a:rPr>
              <a:t>  </a:t>
            </a:r>
            <a:r>
              <a:rPr lang="en-US" b="0" u="sng">
                <a:latin typeface="Comic Sans MS" pitchFamily="66" charset="0"/>
              </a:rPr>
              <a:t>Liquid Chromatography</a:t>
            </a:r>
            <a:r>
              <a:rPr lang="en-US">
                <a:latin typeface="Comic Sans MS" pitchFamily="66" charset="0"/>
              </a:rPr>
              <a:t> – </a:t>
            </a:r>
            <a:r>
              <a:rPr lang="en-US" sz="2000" b="0">
                <a:latin typeface="Comic Sans MS" pitchFamily="66" charset="0"/>
              </a:rPr>
              <a:t>separates liquid samples 	with a 	liquid solvent (mobile phase) and a column 	composed of solid beads (stationary phase)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latin typeface="Comic Sans MS" pitchFamily="66" charset="0"/>
              </a:rPr>
              <a:t>  </a:t>
            </a:r>
            <a:r>
              <a:rPr lang="en-US" b="0" u="sng">
                <a:latin typeface="Comic Sans MS" pitchFamily="66" charset="0"/>
              </a:rPr>
              <a:t>Gas Chromatography</a:t>
            </a:r>
            <a:r>
              <a:rPr lang="en-US">
                <a:latin typeface="Comic Sans MS" pitchFamily="66" charset="0"/>
              </a:rPr>
              <a:t> – </a:t>
            </a:r>
            <a:r>
              <a:rPr lang="en-US" sz="2000" b="0">
                <a:latin typeface="Comic Sans MS" pitchFamily="66" charset="0"/>
              </a:rPr>
              <a:t>separates vaporized samples 	with a carrier gas (mobile phase) and a column 	composed of a 	liquid or of solid beads (stationary 	phase)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latin typeface="Comic Sans MS" pitchFamily="66" charset="0"/>
              </a:rPr>
              <a:t>  </a:t>
            </a:r>
            <a:r>
              <a:rPr lang="en-US" b="0" u="sng">
                <a:latin typeface="Comic Sans MS" pitchFamily="66" charset="0"/>
              </a:rPr>
              <a:t>Paper Chromatography</a:t>
            </a:r>
            <a:r>
              <a:rPr lang="en-US">
                <a:latin typeface="Comic Sans MS" pitchFamily="66" charset="0"/>
              </a:rPr>
              <a:t> – </a:t>
            </a:r>
            <a:r>
              <a:rPr lang="en-US" sz="2000" b="0">
                <a:latin typeface="Comic Sans MS" pitchFamily="66" charset="0"/>
              </a:rPr>
              <a:t>separates dried liquid 	samples with a liquid solvent (mobile phase) and a 	paper strip (stationary phase)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latin typeface="Comic Sans MS" pitchFamily="66" charset="0"/>
              </a:rPr>
              <a:t>  </a:t>
            </a:r>
            <a:r>
              <a:rPr lang="en-US" b="0" u="sng">
                <a:latin typeface="Comic Sans MS" pitchFamily="66" charset="0"/>
              </a:rPr>
              <a:t>Thin-Layer Chromatography</a:t>
            </a:r>
            <a:r>
              <a:rPr lang="en-US">
                <a:latin typeface="Comic Sans MS" pitchFamily="66" charset="0"/>
              </a:rPr>
              <a:t> – </a:t>
            </a:r>
            <a:r>
              <a:rPr lang="en-US" sz="2000" b="0">
                <a:latin typeface="Comic Sans MS" pitchFamily="66" charset="0"/>
              </a:rPr>
              <a:t>separates dried liquid 	samples with a liquid solvent (mobile phase) and a glass 	plate covered 	with a thin layer of alumina or silica gel 	(stationary phase)</a:t>
            </a:r>
            <a:r>
              <a:rPr lang="en-US">
                <a:latin typeface="Comic Sans MS" pitchFamily="66" charset="0"/>
              </a:rPr>
              <a:t>   </a:t>
            </a:r>
          </a:p>
        </p:txBody>
      </p:sp>
      <p:sp>
        <p:nvSpPr>
          <p:cNvPr id="7171" name="Rectangle 43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Types of Chromatography</a:t>
            </a:r>
          </a:p>
        </p:txBody>
      </p:sp>
      <p:sp>
        <p:nvSpPr>
          <p:cNvPr id="7172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Types of Chromatography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3958</TotalTime>
  <Words>91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Comic Sans MS</vt:lpstr>
      <vt:lpstr>Times New Roman</vt:lpstr>
      <vt:lpstr>1_Default Design</vt:lpstr>
      <vt:lpstr>What is Chromatography?</vt:lpstr>
      <vt:lpstr>Uses for Chromatography</vt:lpstr>
      <vt:lpstr>Uses for Chromatography</vt:lpstr>
      <vt:lpstr>Types of Chromatography</vt:lpstr>
    </vt:vector>
  </TitlesOfParts>
  <Company>Texas A&amp;M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Chromatography</dc:title>
  <dc:creator>Dr. Lawrence J. Dangott</dc:creator>
  <cp:lastModifiedBy>zoologyhod</cp:lastModifiedBy>
  <cp:revision>110</cp:revision>
  <dcterms:created xsi:type="dcterms:W3CDTF">2003-09-16T21:21:47Z</dcterms:created>
  <dcterms:modified xsi:type="dcterms:W3CDTF">2017-09-23T08:12:19Z</dcterms:modified>
</cp:coreProperties>
</file>